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4C77C7-8F1E-4038-886D-20017F5E6BC2}" v="1710" dt="2024-01-13T11:01:31.6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2118" autoAdjust="0"/>
    <p:restoredTop sz="86429" autoAdjust="0"/>
  </p:normalViewPr>
  <p:slideViewPr>
    <p:cSldViewPr snapToGrid="0">
      <p:cViewPr varScale="1">
        <p:scale>
          <a:sx n="75" d="100"/>
          <a:sy n="75" d="100"/>
        </p:scale>
        <p:origin x="653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1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B43137-1A2C-44EC-9099-356CC0A910B3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7D5BE4-4992-4A47-9558-687C25C2DB0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808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Datensee</a:t>
            </a:r>
            <a:r>
              <a:rPr lang="de-DE" dirty="0"/>
              <a:t> = Wir schwimmen</a:t>
            </a:r>
            <a:r>
              <a:rPr lang="de-DE" baseline="0" dirty="0"/>
              <a:t> in Informationen und 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7D5BE4-4992-4A47-9558-687C25C2DB0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228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8F6C6-8A42-B387-C81E-B9914A5D6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AEAF81-1C3D-5F5C-A7AE-319F2ED28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78A7E-3FB2-BF70-0AB3-40F72F982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076332-F490-AEAA-09BA-E93A121A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C3446A-46F9-9B32-691F-94A932B2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568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CDF68A-49F7-91A5-1463-8B28AF7A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26C1A1-7120-6BDB-BCA6-3F82AB26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B11990-D214-8B0E-487A-61833F927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BCE487-13D6-C120-17E0-20169D553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48D654-1FD2-7D2D-6284-6C89400BC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25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0836096-3B9B-87AD-5D5B-A94409C6D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BAC2E57-903A-3AB4-68A2-FDC097586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48863-1338-2552-A57F-267E257CB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1E4028-7C24-7032-3EE7-DAB7C6EB7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4E77A4-AE36-B4CA-F7B3-665F70C8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180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83F99-1D90-5B00-BAAB-F0CFB56D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304888-20F9-B009-1F80-04EA830D2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826CCE-424B-E543-43D9-F07F3E69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49929F-C59B-39E2-DA11-7BF637CA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8B330-3382-EE81-F1E9-DAA29D27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930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723E0-B365-265A-EE36-E4A7EBFF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79CC0F-4460-6D93-ED77-E1B8184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BF988C-2B4F-57C4-1FF3-2E12CA3E4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B6060-0740-FD25-0DDE-58830AD7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4EF3FE-A7FA-20B1-1A10-FAA7FABC2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37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13C5B-62A1-3F00-5CF2-E1DAA3518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860484-E013-5C18-6971-F53D3CA1B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00C0AD-72DA-73C2-90BD-8CFD5371D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17A095-E126-104A-DAA2-2A7596A9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BF157DF-B0C9-7E9D-A85D-B77E94A80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10C72-C364-116F-DC2E-65FAE25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194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A060B8-5FBC-D398-1088-3981257F7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FAC7D5-11EA-337C-0077-F9AE8C779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15DB07C-2DC9-0AAD-1EE4-7D0CEA45D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CED7F0-C6E9-54A5-3AC2-019B68A50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FA4B579-2E87-649D-810B-C892E5312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480E8AD-9F69-2202-78C1-C07D43A3D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ACEBBB8-72C5-D979-C39F-F9C03C34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19F41-A036-24CB-9F3F-713542E04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027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652F53-8DE7-6536-BEB2-FA1481C7C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BAB8011-CA4A-B34C-2410-6446F05E7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C321CB-3BE4-1F5A-E6AC-62F12CCDE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5736BA-608B-B39F-C455-E490EFD85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442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121B997-EA82-5236-0EE4-5250FC07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2DDEDF-25BE-8C6E-119F-A09D922D3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B6E21F-F13D-DC3F-7035-D0AB84745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6438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73448A-88C9-28A5-56B8-32E10576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27DC1-4036-E625-5D2F-AA03C867F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5F196D3-6A6E-D4F3-F0B1-E0B78391D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AD48E3-63CE-37CC-C408-97B3C821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3F32C2-CB6F-B806-1300-F3FCC10C2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FD9234-CC0C-8B59-F40D-E604CCF9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76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3CDA1-1AB2-7C75-B187-ED9EE627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A5F448-4F02-4CAD-CD6A-580E6B383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326FE3-5C58-795A-68A7-EB3F77D74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EA85AF-E059-6BE3-8E3F-54512B792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D673C5C-7B60-D991-DAD3-684E51A1C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5D224C-C9E4-2C83-2474-E53045CA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120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BFE8BBA-AD99-C4CA-2B25-AD44AF6B4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D64CEF-3C68-CE4F-F789-B39DB544A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BD9F43-3022-F658-2506-C99E8D3DE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F4B2D8-02BA-9131-FA17-8E21BE886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6AD531-5F7B-9E73-9AC8-4176F23B3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68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5D98A8-FDAF-E571-1F39-12ACC8C393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Fire</a:t>
            </a:r>
            <a:r>
              <a:rPr lang="de-DE" dirty="0"/>
              <a:t> Lake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B47C18-469E-C88C-2B10-8EB747DC2C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Die „Datenmüllhalde“ für Feuerwehr-IT-Anwendung</a:t>
            </a:r>
          </a:p>
        </p:txBody>
      </p:sp>
    </p:spTree>
    <p:extLst>
      <p:ext uri="{BB962C8B-B14F-4D97-AF65-F5344CB8AC3E}">
        <p14:creationId xmlns:p14="http://schemas.microsoft.com/office/powerpoint/2010/main" val="222028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7AAF96-0230-3E90-9CDF-9DEB6D12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Firelake</a:t>
            </a:r>
            <a:r>
              <a:rPr lang="de-DE" dirty="0"/>
              <a:t> = Data Lake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44FE83-D6B7-E33F-9447-3BD8AC76A3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de-DE" b="1" i="0" dirty="0">
                <a:effectLst/>
                <a:latin typeface="Söhne"/>
              </a:rPr>
              <a:t>Was ist ein Data Lake?</a:t>
            </a:r>
            <a:endParaRPr lang="de-DE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Ein zentraler Speicher, der strukturierte und unstrukturierte Daten in ihrem nativen Format aufbewahrt.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Ermöglicht die Speicherung großer Datenmengen aus verschiedenen Quellen für Analysen und Verarbeitung.</a:t>
            </a:r>
          </a:p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650F0BA-2210-E7F6-C290-5ECBBA6CBE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de-DE" b="1" i="0" dirty="0">
                <a:effectLst/>
                <a:latin typeface="Söhne"/>
              </a:rPr>
              <a:t>Apache Hudi</a:t>
            </a:r>
          </a:p>
          <a:p>
            <a:pPr algn="l"/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Ist ein für schnelle Schreib- und Leseoperationen optimierte OS-Framework, das inkrementelle Datenverarbeitung in Data Lakes ermöglicht.</a:t>
            </a:r>
          </a:p>
          <a:p>
            <a:r>
              <a:rPr lang="de-DE" dirty="0"/>
              <a:t>Input: </a:t>
            </a: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Echtzeit-Verarbeitung und -Speicherung von Datenströmen / Massen-Upload von Daten</a:t>
            </a:r>
          </a:p>
          <a:p>
            <a:r>
              <a:rPr lang="de-DE" dirty="0">
                <a:solidFill>
                  <a:srgbClr val="374151"/>
                </a:solidFill>
                <a:latin typeface="Söhne"/>
              </a:rPr>
              <a:t>Output: SQL, Spark, </a:t>
            </a:r>
            <a:r>
              <a:rPr lang="de-DE" dirty="0" err="1">
                <a:solidFill>
                  <a:srgbClr val="374151"/>
                </a:solidFill>
                <a:latin typeface="Söhne"/>
              </a:rPr>
              <a:t>BigData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22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65B32-98D9-7C54-D297-F88B12B6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Welche Datenquellen bietet München?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D825A116-4EE1-045B-9A08-B34D9824C7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Verkehrsdaten</a:t>
            </a:r>
          </a:p>
          <a:p>
            <a:r>
              <a:rPr lang="de-DE" dirty="0"/>
              <a:t>Störungsmeldungen</a:t>
            </a:r>
          </a:p>
          <a:p>
            <a:r>
              <a:rPr lang="de-DE" dirty="0"/>
              <a:t>Wetterdaten- und Warnungen</a:t>
            </a:r>
          </a:p>
          <a:p>
            <a:r>
              <a:rPr lang="de-DE" dirty="0"/>
              <a:t>Wetterereignisse</a:t>
            </a:r>
          </a:p>
          <a:p>
            <a:r>
              <a:rPr lang="de-DE" dirty="0"/>
              <a:t>Geodaten („statisch“)</a:t>
            </a:r>
          </a:p>
          <a:p>
            <a:r>
              <a:rPr lang="de-DE" dirty="0"/>
              <a:t>Car2X-Kommunikation</a:t>
            </a:r>
          </a:p>
          <a:p>
            <a:r>
              <a:rPr lang="de-DE" dirty="0"/>
              <a:t>Brandmeldeanlagen</a:t>
            </a:r>
          </a:p>
          <a:p>
            <a:r>
              <a:rPr lang="de-DE" dirty="0"/>
              <a:t>IOT-Fahrzeug und -Gerätedaten 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F06E2847-33EE-D600-E417-D68B7F80E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969000" cy="4351338"/>
          </a:xfrm>
        </p:spPr>
        <p:txBody>
          <a:bodyPr/>
          <a:lstStyle/>
          <a:p>
            <a:r>
              <a:rPr lang="de-DE" dirty="0"/>
              <a:t>BayernInfo.de / VerkehrsInfo.de</a:t>
            </a:r>
          </a:p>
          <a:p>
            <a:r>
              <a:rPr lang="de-DE" dirty="0"/>
              <a:t>Störauskunft</a:t>
            </a:r>
          </a:p>
          <a:p>
            <a:r>
              <a:rPr lang="de-DE" dirty="0"/>
              <a:t>DWD &amp; Sonstige</a:t>
            </a:r>
          </a:p>
          <a:p>
            <a:r>
              <a:rPr lang="de-DE" dirty="0"/>
              <a:t>Blitzortung, Pegelstände, Sensoren</a:t>
            </a:r>
          </a:p>
          <a:p>
            <a:r>
              <a:rPr lang="de-DE" dirty="0" err="1"/>
              <a:t>Hausumringungen</a:t>
            </a:r>
            <a:r>
              <a:rPr lang="de-DE" dirty="0"/>
              <a:t>, Lasermessdaten</a:t>
            </a:r>
          </a:p>
          <a:p>
            <a:r>
              <a:rPr lang="de-DE" dirty="0"/>
              <a:t>vor eCall empfangen</a:t>
            </a:r>
          </a:p>
          <a:p>
            <a:r>
              <a:rPr lang="de-DE" dirty="0"/>
              <a:t>Mehr Info als nur „ausgelöst“</a:t>
            </a:r>
          </a:p>
          <a:p>
            <a:r>
              <a:rPr lang="de-DE" dirty="0"/>
              <a:t>OBD-Diagnose-Daten „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air</a:t>
            </a:r>
            <a:r>
              <a:rPr lang="de-DE" dirty="0"/>
              <a:t>“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6459F96-D413-1D07-B53A-B6B0FC31C5CD}"/>
              </a:ext>
            </a:extLst>
          </p:cNvPr>
          <p:cNvSpPr txBox="1"/>
          <p:nvPr/>
        </p:nvSpPr>
        <p:spPr>
          <a:xfrm>
            <a:off x="7208520" y="538481"/>
            <a:ext cx="484631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  <a:latin typeface="+mj-lt"/>
              </a:rPr>
              <a:t>--------------</a:t>
            </a:r>
          </a:p>
          <a:p>
            <a:r>
              <a:rPr lang="de-DE" sz="4400" dirty="0">
                <a:latin typeface="+mj-lt"/>
              </a:rPr>
              <a:t>dein Einsatzgebiet?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7DB97F-96DA-0400-9139-D6B9FDF47E62}"/>
              </a:ext>
            </a:extLst>
          </p:cNvPr>
          <p:cNvCxnSpPr/>
          <p:nvPr/>
        </p:nvCxnSpPr>
        <p:spPr>
          <a:xfrm>
            <a:off x="459858" y="4327451"/>
            <a:ext cx="114246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12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E95EC03F-F472-A74A-5F31-A49183C48D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83" t="30843" r="53084" b="42220"/>
          <a:stretch/>
        </p:blipFill>
        <p:spPr>
          <a:xfrm>
            <a:off x="6725285" y="1949843"/>
            <a:ext cx="2829560" cy="23058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38AC93D-A8EE-65D3-C4C5-C238E178C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170" y="950667"/>
            <a:ext cx="2956560" cy="131588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0A4EC49-1D89-EC25-425C-53C2A8C5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0" y="25466"/>
            <a:ext cx="10515600" cy="1325563"/>
          </a:xfrm>
        </p:spPr>
        <p:txBody>
          <a:bodyPr/>
          <a:lstStyle/>
          <a:p>
            <a:r>
              <a:rPr lang="de-DE" dirty="0"/>
              <a:t>Szenario: Einsatzwahrscheinlichkeit bei mehreren BMA-Alarme durch Unwetter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2D8EE9-DCE4-A46F-AE3D-A8A810A85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696720"/>
            <a:ext cx="8193405" cy="48596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Es ist der 24.8.23 gegen 18 Uhr</a:t>
            </a:r>
          </a:p>
          <a:p>
            <a:r>
              <a:rPr lang="de-DE" dirty="0"/>
              <a:t>DWD-Warnungen </a:t>
            </a:r>
          </a:p>
          <a:p>
            <a:r>
              <a:rPr lang="de-DE" dirty="0"/>
              <a:t>Aktuelle Wetterdaten (z.B. </a:t>
            </a:r>
            <a:r>
              <a:rPr lang="de-DE" altLang="de-DE" dirty="0" err="1"/>
              <a:t>webKONRAD</a:t>
            </a:r>
            <a:r>
              <a:rPr lang="de-DE" altLang="de-DE" dirty="0"/>
              <a:t>)</a:t>
            </a:r>
            <a:endParaRPr lang="de-DE" dirty="0"/>
          </a:p>
          <a:p>
            <a:r>
              <a:rPr lang="de-DE" dirty="0"/>
              <a:t>Echtzeit: Blitzortung</a:t>
            </a:r>
          </a:p>
          <a:p>
            <a:r>
              <a:rPr lang="de-DE" dirty="0"/>
              <a:t>Echtzeit: Stromausfallmeldung </a:t>
            </a:r>
          </a:p>
          <a:p>
            <a:r>
              <a:rPr lang="de-DE" dirty="0"/>
              <a:t>Drei gleichzeitige BMA-Alarme im Gebiet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Feuerwehr-Lage:</a:t>
            </a:r>
          </a:p>
          <a:p>
            <a:pPr marL="0" indent="0">
              <a:buNone/>
            </a:pPr>
            <a:r>
              <a:rPr lang="de-DE" dirty="0"/>
              <a:t>2x BMA ohne automatische Melder nur UE</a:t>
            </a:r>
          </a:p>
          <a:p>
            <a:pPr marL="0" indent="0">
              <a:buNone/>
            </a:pPr>
            <a:r>
              <a:rPr lang="de-DE" dirty="0"/>
              <a:t>1x BMA mit </a:t>
            </a:r>
            <a:r>
              <a:rPr lang="de-DE" dirty="0" err="1"/>
              <a:t>auto</a:t>
            </a:r>
            <a:r>
              <a:rPr lang="de-DE" dirty="0"/>
              <a:t>. Melder + Koordinaten Blitzeinschlag</a:t>
            </a:r>
          </a:p>
          <a:p>
            <a:endParaRPr lang="de-DE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C8A285E-A1D9-738C-77CA-55A361BF0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28" name="Picture 4" descr="WebKONRAD (Quelle DWD)">
            <a:extLst>
              <a:ext uri="{FF2B5EF4-FFF2-40B4-BE49-F238E27FC236}">
                <a16:creationId xmlns:a16="http://schemas.microsoft.com/office/drawing/2014/main" id="{A0273F69-DBF7-E646-B077-8F4091BF6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845" y="1467289"/>
            <a:ext cx="23812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DC5BD149-CF5F-7C56-8100-6439927129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819" r="16214"/>
          <a:stretch/>
        </p:blipFill>
        <p:spPr>
          <a:xfrm>
            <a:off x="8014896" y="3916680"/>
            <a:ext cx="4095824" cy="212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00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A4EC49-1D89-EC25-425C-53C2A8C5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0" y="25466"/>
            <a:ext cx="10515600" cy="1325563"/>
          </a:xfrm>
        </p:spPr>
        <p:txBody>
          <a:bodyPr/>
          <a:lstStyle/>
          <a:p>
            <a:r>
              <a:rPr lang="de-DE" dirty="0"/>
              <a:t>Szenario: Blitzeis Autobahn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2D8EE9-DCE4-A46F-AE3D-A8A810A85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275080"/>
            <a:ext cx="8976360" cy="56286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Es ist der 5.12.2023 24.8.23 3:20 Uhr</a:t>
            </a:r>
          </a:p>
          <a:p>
            <a:r>
              <a:rPr lang="de-DE" dirty="0"/>
              <a:t>DWD-Warnungen &amp; Wetterdaten (z.B. </a:t>
            </a:r>
            <a:r>
              <a:rPr lang="de-DE" altLang="de-DE" dirty="0" err="1"/>
              <a:t>webKONRAD</a:t>
            </a:r>
            <a:r>
              <a:rPr lang="de-DE" altLang="de-DE" dirty="0"/>
              <a:t>)</a:t>
            </a:r>
            <a:endParaRPr lang="de-DE" dirty="0"/>
          </a:p>
          <a:p>
            <a:r>
              <a:rPr lang="de-DE" dirty="0"/>
              <a:t>Echtzeit Verkehrsdaten: Sensoren melden „Frost + Regen“</a:t>
            </a:r>
          </a:p>
          <a:p>
            <a:r>
              <a:rPr lang="de-DE" dirty="0"/>
              <a:t>Echtzeit Car2X: 15 Fahrzeuge melden „Glätte“ (ABS/ESP), </a:t>
            </a:r>
          </a:p>
          <a:p>
            <a:r>
              <a:rPr lang="de-DE" dirty="0"/>
              <a:t>Echtzeit Car2X: 3 Fahrzeuge melden „Unfall“ und</a:t>
            </a:r>
            <a:br>
              <a:rPr lang="de-DE" dirty="0"/>
            </a:br>
            <a:r>
              <a:rPr lang="de-DE" dirty="0"/>
              <a:t>   mehre Fahrzeuge melden „Verkehrsereignis“ (Bremsung)</a:t>
            </a:r>
          </a:p>
          <a:p>
            <a:r>
              <a:rPr lang="de-DE" dirty="0"/>
              <a:t>Öffentlichen Verkehrskameras zeigen Auffälligkeit</a:t>
            </a:r>
          </a:p>
          <a:p>
            <a:r>
              <a:rPr lang="de-DE" dirty="0"/>
              <a:t>Echtzeit Verkehrsdaten: Schaltdaten Verkehrsanlagen, BAB-Geschwindigkeiten &amp;-Verkehrsmengen zeigen Stau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Feuerwehr-Lage:</a:t>
            </a:r>
          </a:p>
          <a:p>
            <a:r>
              <a:rPr lang="de-DE" dirty="0"/>
              <a:t>Mehrere Anrufer Unfall mehrere LKW auf BAB</a:t>
            </a:r>
          </a:p>
          <a:p>
            <a:r>
              <a:rPr lang="de-DE" dirty="0"/>
              <a:t>eCall ohne </a:t>
            </a:r>
            <a:r>
              <a:rPr lang="de-DE" dirty="0" err="1"/>
              <a:t>Spracherwiederung</a:t>
            </a:r>
            <a:endParaRPr lang="de-DE" dirty="0"/>
          </a:p>
          <a:p>
            <a:r>
              <a:rPr lang="de-DE" dirty="0"/>
              <a:t>Anruf Bosch-Sicherheitszentrale wg. eCall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C8A285E-A1D9-738C-77CA-55A361BF0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6" name="Grafik 5" descr="Ein Bild, das Text, Szene, Weg, Straße enthält.&#10;&#10;Automatisch generierte Beschreibung">
            <a:extLst>
              <a:ext uri="{FF2B5EF4-FFF2-40B4-BE49-F238E27FC236}">
                <a16:creationId xmlns:a16="http://schemas.microsoft.com/office/drawing/2014/main" id="{EFE3A020-EB91-1F88-BB79-81F34676B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800" y="4804176"/>
            <a:ext cx="1899920" cy="1554480"/>
          </a:xfrm>
          <a:prstGeom prst="rect">
            <a:avLst/>
          </a:prstGeom>
        </p:spPr>
      </p:pic>
      <p:pic>
        <p:nvPicPr>
          <p:cNvPr id="11" name="Grafik 10" descr="Ein Bild, das Text, draußen, Straße, Himmel enthält.&#10;&#10;Automatisch generierte Beschreibung">
            <a:extLst>
              <a:ext uri="{FF2B5EF4-FFF2-40B4-BE49-F238E27FC236}">
                <a16:creationId xmlns:a16="http://schemas.microsoft.com/office/drawing/2014/main" id="{0A1FC677-AF33-5050-DD82-42F2746043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3" t="5658" r="4953" b="46120"/>
          <a:stretch/>
        </p:blipFill>
        <p:spPr>
          <a:xfrm>
            <a:off x="7605598" y="549554"/>
            <a:ext cx="3799002" cy="1437014"/>
          </a:xfrm>
          <a:prstGeom prst="rect">
            <a:avLst/>
          </a:prstGeom>
        </p:spPr>
      </p:pic>
      <p:pic>
        <p:nvPicPr>
          <p:cNvPr id="13" name="Grafik 12" descr="Ein Bild, das Text, Karte, Screenshot, Diagramm enthält.&#10;&#10;Automatisch generierte Beschreibung">
            <a:extLst>
              <a:ext uri="{FF2B5EF4-FFF2-40B4-BE49-F238E27FC236}">
                <a16:creationId xmlns:a16="http://schemas.microsoft.com/office/drawing/2014/main" id="{F1E532BD-2B95-DE7A-333F-BC1BBFF449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767" y="2202958"/>
            <a:ext cx="3327953" cy="23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0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Breitbild</PresentationFormat>
  <Paragraphs>57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Söhne</vt:lpstr>
      <vt:lpstr>Office</vt:lpstr>
      <vt:lpstr>Fire Lake</vt:lpstr>
      <vt:lpstr>Firelake = Data Lake</vt:lpstr>
      <vt:lpstr>Welche Datenquellen bietet München?</vt:lpstr>
      <vt:lpstr>Szenario: Einsatzwahrscheinlichkeit bei mehreren BMA-Alarme durch Unwetter</vt:lpstr>
      <vt:lpstr>Szenario: Blitzeis Autobahn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Lake</dc:title>
  <dc:creator>Wolfgang Dasch</dc:creator>
  <cp:lastModifiedBy>Wolfgang Dasch</cp:lastModifiedBy>
  <cp:revision>2</cp:revision>
  <dcterms:created xsi:type="dcterms:W3CDTF">2024-01-13T06:55:28Z</dcterms:created>
  <dcterms:modified xsi:type="dcterms:W3CDTF">2024-01-13T11:02:00Z</dcterms:modified>
</cp:coreProperties>
</file>

<file path=docProps/thumbnail.jpeg>
</file>